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4" r:id="rId8"/>
    <p:sldId id="265" r:id="rId9"/>
    <p:sldId id="268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9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83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6" d="100"/>
          <a:sy n="96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7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8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84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969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103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87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25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765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90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35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8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63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48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67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93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81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F556657-8E8B-4592-8B52-FED997D34E84}" type="datetimeFigureOut">
              <a:rPr lang="tr-TR" smtClean="0"/>
              <a:t>25.04.2018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9D0E02-9CA7-4BD4-AE84-582C4B060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ORTAÖĞRETİME GEÇİŞTE </a:t>
            </a:r>
            <a:br>
              <a:rPr lang="tr-T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MERKEZİ SINAV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5" r="32015"/>
          <a:stretch>
            <a:fillRect/>
          </a:stretch>
        </p:blipFill>
        <p:spPr>
          <a:xfrm>
            <a:off x="6547870" y="1143000"/>
            <a:ext cx="3222295" cy="4572000"/>
          </a:xfrm>
        </p:spPr>
      </p:pic>
      <p:sp>
        <p:nvSpPr>
          <p:cNvPr id="3" name="Alt Başlık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</a:rPr>
              <a:t>2018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819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Sınavla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başvuru döneminde 2018 Merkezî Sınav Başvuru ve Uygulama Kılavuzu’na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http://www.meb.gov.tr internet adresinden ulaşabileceklerdir.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1919" y="331216"/>
            <a:ext cx="9720072" cy="1499616"/>
          </a:xfrm>
        </p:spPr>
        <p:txBody>
          <a:bodyPr/>
          <a:lstStyle/>
          <a:p>
            <a:r>
              <a:rPr lang="tr-TR" b="1" dirty="0"/>
              <a:t>BAŞVURU İŞLEMLERİ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3839" y="1551686"/>
            <a:ext cx="9440461" cy="40233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Sınav başvurusunda bulunacak öğrenciler, başvuru yapmadan önce elektronik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ortamdaki bilgilerinin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olup olmadığını kayıtlı oldukları okul müdürlüklerinden kontrol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ettireceklerdir. Öğrenci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bilgilerinin güncelliğinden okul müdürlüğü sorumlu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Ortaokulu öğrencilerinin başvuru işlemleri Açık Öğretim Ortaokulu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Müdürlüğü tarafından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edilecektir</a:t>
            </a:r>
          </a:p>
        </p:txBody>
      </p:sp>
    </p:spTree>
    <p:extLst>
      <p:ext uri="{BB962C8B-B14F-4D97-AF65-F5344CB8AC3E}">
        <p14:creationId xmlns:p14="http://schemas.microsoft.com/office/powerpoint/2010/main" val="31479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237744"/>
            <a:ext cx="9720072" cy="1044956"/>
          </a:xfrm>
        </p:spPr>
        <p:txBody>
          <a:bodyPr/>
          <a:lstStyle/>
          <a:p>
            <a:r>
              <a:rPr lang="tr-TR" b="1" dirty="0"/>
              <a:t>SINAV GİRİŞ BELGESİ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1282700"/>
            <a:ext cx="10545572" cy="3708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Fotoğraflı sınav giriş belgesi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Mayıs 2018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tarihinden itibaren elektronik ortamda okul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müdürlükleri tarafından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renkli olarak alınacak, mühürlenerek onaylandıktan sonra öğrenciye teslim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edilecektir.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Fotoğraflı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giriş belgesinde öğrencinin kimlik bilgileri ile sınava gireceği sınav merkezi,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bina, salon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sıra bilgileri yer alacaktır. Öğrenci, sınav giriş belgesinde yer alan sınav bölgesinde,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binada, salonda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sırada sınava girecektir.</a:t>
            </a:r>
          </a:p>
        </p:txBody>
      </p:sp>
    </p:spTree>
    <p:extLst>
      <p:ext uri="{BB962C8B-B14F-4D97-AF65-F5344CB8AC3E}">
        <p14:creationId xmlns:p14="http://schemas.microsoft.com/office/powerpoint/2010/main" val="629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237744"/>
            <a:ext cx="9720072" cy="1499616"/>
          </a:xfrm>
        </p:spPr>
        <p:txBody>
          <a:bodyPr/>
          <a:lstStyle/>
          <a:p>
            <a:r>
              <a:rPr lang="tr-TR" b="1" dirty="0"/>
              <a:t>ÖZEL EĞİTİM İHTİYACI OLAN ÖĞRENCİLERLE İLGİLİ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7" y="1737360"/>
            <a:ext cx="10228073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 ihtiyacı olan öğrencilerin sınavlarda özelliklerine uygun hizmet alabilmeleri için;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örgün eğitime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geçici eğitim merkezine devam edenlerin ilgili RAM'a, açık öğretim ortaokuluna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 edenlerin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 öğretim ortaokulu müdürlüğüne başvuru süresi geçmeden zamanında müracaat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etmeleri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39434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6028" y="328944"/>
            <a:ext cx="9720072" cy="1499616"/>
          </a:xfrm>
        </p:spPr>
        <p:txBody>
          <a:bodyPr/>
          <a:lstStyle/>
          <a:p>
            <a:r>
              <a:rPr lang="tr-TR" b="1" dirty="0"/>
              <a:t>SINAV KAPSAMI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59" y="1828560"/>
            <a:ext cx="5687219" cy="343900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78" y="1990551"/>
            <a:ext cx="5725324" cy="2495898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103838" y="5295900"/>
            <a:ext cx="9999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Sınavda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Tablolarda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alanlardan soruların yer aldığı testler uygulanacaktır.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alan için 8’inci sınıf öğretim programlarında belirlenen kazanımlar esas alınarak öğrencinin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okuduğunu anlama, yorumlama, sonuç çıkarma, problem çözme, analiz yapma, eleştirel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düşünme, bilimsel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süreç ve benzeri becerilerini ölçecek nitelikte sorular yer alacaktır.</a:t>
            </a:r>
          </a:p>
        </p:txBody>
      </p:sp>
    </p:spTree>
    <p:extLst>
      <p:ext uri="{BB962C8B-B14F-4D97-AF65-F5344CB8AC3E}">
        <p14:creationId xmlns:p14="http://schemas.microsoft.com/office/powerpoint/2010/main" val="6126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3839" y="2273300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Sınav,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Haziran 2018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Cumartesi günü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 ve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 tüm sınav merkezlerinde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saatiyle </a:t>
            </a:r>
          </a:p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 09.30’da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ikinci </a:t>
            </a:r>
            <a: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 11.30’da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başlayacaktır.</a:t>
            </a:r>
          </a:p>
        </p:txBody>
      </p:sp>
    </p:spTree>
    <p:extLst>
      <p:ext uri="{BB962C8B-B14F-4D97-AF65-F5344CB8AC3E}">
        <p14:creationId xmlns:p14="http://schemas.microsoft.com/office/powerpoint/2010/main" val="34904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286000"/>
            <a:ext cx="8763001" cy="4023360"/>
          </a:xfrm>
        </p:spPr>
        <p:txBody>
          <a:bodyPr>
            <a:normAutofit/>
          </a:bodyPr>
          <a:lstStyle/>
          <a:p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olarak sözel bölüm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tr-TR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dakika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ikinci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sayısal bölüm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soru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dakika </a:t>
            </a:r>
            <a:endParaRPr lang="tr-TR" sz="4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uygulanacaktır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9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59872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Kimlik kontrolleri ve salonlara yerleştirmenin zamanında yapılabilmesi için öğrenciler en geç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09.00’da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fotoğraflı sınav giriş belgelerinde belirtilen binada hazır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bulunacaktır.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sınava gelirken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yanlarında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fotoğraflı sınav giriş belgesi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geçerli kimlik belgesi (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kimlik numaralı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nüfus cüzdanı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T.C. kimlik kartı veya geçerlik süresi devam eden pasaport, yabancı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uyruklu öğrenciler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İçişleri Bakanlığı Göç İdaresi Genel Müdürlüğü tarafından verilen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resimli, mühürlü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kimlik belgesi)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en az iki adet koyu siyah ve yumuşak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kurşun kalem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kalemtıraş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leke bırakmayan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yumuşak silgi bulunduracaktır.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kimlik belgesi ve fotoğraflı sınav giriş belgesi yanında olmayan öğrenciler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sınava alınmayacaktır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 görevlileri, sınavın başlamasından itibaren ilk 15 dakika içerisinde sınav binasına gelen ve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 sınav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komisyonunca sınava girmesi uygun olan öğrencilerin sınava katılmalarını sağlar. Bu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 ek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verilmez. 15 dakikadan sonra gelen adayları sınava almaz. Sınavın başlama ve bitiş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saatlerini öğrencilerin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görebileceği şekilde tahtaya yazar. Sınavın ilk 30 dakikası tamamlanmadan ve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 bitimine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dakika kala öğrencilerin sınav salonundan çıkamayacaklarını duyurur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SINAVIN UYGULANMASI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Öğrenciler, sınav salonlarına alınırken üzerlerinde kullanımı doktor raporu ile belirlenen hasta veya</a:t>
            </a:r>
            <a:br>
              <a:rPr lang="tr-TR" dirty="0"/>
            </a:br>
            <a:r>
              <a:rPr lang="tr-TR" dirty="0"/>
              <a:t>engellilere ait cihazlar (işitme cihazı, insülin pompası, şeker ölçüm cihazı ve benzeri) hariç, çanta, cep</a:t>
            </a:r>
            <a:br>
              <a:rPr lang="tr-TR" dirty="0"/>
            </a:br>
            <a:r>
              <a:rPr lang="tr-TR" dirty="0"/>
              <a:t>telefonu, telsiz, radyo, saat, bilgisayar, kamera ve benzeri iletişim araçları ile depolama kayıt ve veri</a:t>
            </a:r>
            <a:br>
              <a:rPr lang="tr-TR" dirty="0"/>
            </a:br>
            <a:r>
              <a:rPr lang="tr-TR" dirty="0"/>
              <a:t>aktarma cihazları, kablosuz iletişim sağlayan cihazlar ve kulaklık, kolye, küpe, bilezik, yüzük, broş ve</a:t>
            </a:r>
            <a:br>
              <a:rPr lang="tr-TR" dirty="0"/>
            </a:br>
            <a:r>
              <a:rPr lang="tr-TR" dirty="0"/>
              <a:t>benzeri eşyalar ile her türlü elektronik ve/veya mekanik cihazlar, </a:t>
            </a:r>
            <a:r>
              <a:rPr lang="tr-TR" dirty="0" err="1"/>
              <a:t>databank</a:t>
            </a:r>
            <a:r>
              <a:rPr lang="tr-TR" dirty="0"/>
              <a:t> sözlük, hesap makinesi,</a:t>
            </a:r>
            <a:br>
              <a:rPr lang="tr-TR" dirty="0"/>
            </a:br>
            <a:r>
              <a:rPr lang="tr-TR" dirty="0"/>
              <a:t>kâğıt, kitap, defter, not vb. dokümanlar, pergel, açıölçer, cetvel vb. araçlar, delici ve kesici aletlerle</a:t>
            </a:r>
            <a:br>
              <a:rPr lang="tr-TR" dirty="0"/>
            </a:br>
            <a:r>
              <a:rPr lang="tr-TR" dirty="0"/>
              <a:t>sınav binasına alınmayacaktır. Öğrenciler, bu araçlarla sınava alınmayacağı gibi sınav anında yanında</a:t>
            </a:r>
            <a:br>
              <a:rPr lang="tr-TR" dirty="0"/>
            </a:br>
            <a:r>
              <a:rPr lang="tr-TR" dirty="0"/>
              <a:t>bulunduğu tespit edilirse sınav kurallarını ihlal ettiği gerekçesiyle sınavı tutanakla geçersiz sayılacaktır.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43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381000"/>
            <a:ext cx="9720072" cy="1703832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latin typeface="Comic Sans MS" pitchFamily="66" charset="0"/>
              </a:rPr>
              <a:t>Ortaöğretime Geçişte Yeni Uygulama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Eğitimden Ortaöğretime Geçiş Sistemi yerine liselere geçişte uygulanacak yeni modele ilişkin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“Eğitim Bölgesi ve Sınavsız Mahalli Yerleştirme Sistemi”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getirildi. 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Bu sistemde öğrencimiz adresine en yakın okula yerleştirilecek.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32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DEĞERLENDİRİLMESİ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6600" y="2084832"/>
            <a:ext cx="11112500" cy="453186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Sınava katılacak olan öğrencilerin puanı, aşağıdaki işlem basamaklarına göre tek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puan türünde hesaplanacaktır.</a:t>
            </a: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Sözel ve sayısal bölümlere ait alanların her bir alt testi için doğru ve yanlış cevap sayıları belirlenir.</a:t>
            </a: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bir öğrencinin her bir ders testine ait ham puanı; ilgili teste ait doğru cevap sayısından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 cevap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sayısının üçte biri çıkarılarak bulunur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(3 Yanlış 1 Doğruyu götürür)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bir ders testinin ortalaması, ilgili testin ham puanları toplamının öğrenci sayısına bölümü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elde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edilir.</a:t>
            </a: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 puanlar, her bir ders testi ortalamaları ile sınava giren öğrenci sayısı kullanılarak her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ders testinin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sapması hesaplanır.</a:t>
            </a: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her bir ders testine ait standart puanı (SP), o teste ait ortalama ve standart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sapma kullanılarak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adayların ham puanlarının ortalamasını 50'ye, standart sapmasını 10'a getiren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dönüştürme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 sonunda elde edilir.</a:t>
            </a:r>
          </a:p>
        </p:txBody>
      </p:sp>
    </p:spTree>
    <p:extLst>
      <p:ext uri="{BB962C8B-B14F-4D97-AF65-F5344CB8AC3E}">
        <p14:creationId xmlns:p14="http://schemas.microsoft.com/office/powerpoint/2010/main" val="34125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SINAVIN DEĞERLENDİRİLMESİ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927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Her alt test için hesaplanan standart puanlar, Tablo-2’de verilen katsayılar ile çarpılarak her bir </a:t>
            </a:r>
            <a:r>
              <a:rPr lang="tr-TR" dirty="0" smtClean="0"/>
              <a:t>alt testin </a:t>
            </a:r>
            <a:r>
              <a:rPr lang="tr-TR" dirty="0"/>
              <a:t>ağırlıklı standart puanları bulunur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73" y="3041397"/>
            <a:ext cx="7725853" cy="362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SINAV SONUÇLARININ BİLDİRİLMESİ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Merkezî Sınav sonuçları </a:t>
            </a:r>
            <a:r>
              <a:rPr lang="tr-TR" b="1" dirty="0"/>
              <a:t>22 Haziran 2018 </a:t>
            </a:r>
            <a:r>
              <a:rPr lang="tr-TR" dirty="0"/>
              <a:t>tarihinde www.meb.gov.tr internet adresinde </a:t>
            </a:r>
            <a:r>
              <a:rPr lang="tr-TR" dirty="0" smtClean="0"/>
              <a:t>ilan edilecektir.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Öğrencilere </a:t>
            </a:r>
            <a:r>
              <a:rPr lang="tr-TR" dirty="0"/>
              <a:t>sınav sonuç belgesi posta yoluyla gönderilmeyecektir.</a:t>
            </a:r>
          </a:p>
        </p:txBody>
      </p:sp>
    </p:spTree>
    <p:extLst>
      <p:ext uri="{BB962C8B-B14F-4D97-AF65-F5344CB8AC3E}">
        <p14:creationId xmlns:p14="http://schemas.microsoft.com/office/powerpoint/2010/main" val="27668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07472" cy="1499616"/>
          </a:xfrm>
        </p:spPr>
        <p:txBody>
          <a:bodyPr/>
          <a:lstStyle/>
          <a:p>
            <a:r>
              <a:rPr lang="tr-TR" b="1" dirty="0"/>
              <a:t>SINAVIN GEÇERSİZ SAYILACAĞI DURUMLAR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şartlarını taşımadığı ve başvurusu olmadığı hâlde öğrencinin sınava girmesi,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 kâğıdının, içinde bulunması gereken sınav güvenlik poşetinden çıkmaması, eksik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 veya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görmüş olması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Öğrencinin herhangi bir öğrenciden ya da dokümandan kopya çektiğinin veya kopya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verdiğinin sınav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görevlilerince tespit edilmesi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 kâğıdının okunmasını engelleyecek gereksiz karalamalardan dolayı optik okuyucu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okunamaması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kimlik belgesinin ve fotoğraflı sınav giriş belgesinin ibraz edilmemesi,</a:t>
            </a:r>
          </a:p>
        </p:txBody>
      </p:sp>
    </p:spTree>
    <p:extLst>
      <p:ext uri="{BB962C8B-B14F-4D97-AF65-F5344CB8AC3E}">
        <p14:creationId xmlns:p14="http://schemas.microsoft.com/office/powerpoint/2010/main" val="36320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82072" cy="1499616"/>
          </a:xfrm>
        </p:spPr>
        <p:txBody>
          <a:bodyPr/>
          <a:lstStyle/>
          <a:p>
            <a:r>
              <a:rPr lang="tr-TR" b="1" dirty="0"/>
              <a:t>SINAVIN GEÇERSİZ SAYILACAĞI DURUMLAR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öğrencinin sınav evrakının kullanılması,</a:t>
            </a:r>
          </a:p>
          <a:p>
            <a:pPr algn="just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Öğrencinin yerine başkasının sınava girmesi,</a:t>
            </a:r>
          </a:p>
          <a:p>
            <a:pPr algn="just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tarafından sınav evrakına zarar verilmesi (soru kitapçığını ve/veya cevap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kâğıdını yırtmak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teslim etmemek ve benzeri) durumlarında Millî Eğitim Bakanlığı Merkezî Sistem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Sınav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Yönergesi’nde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sınav kuralları ihlal edildiği için sınav görevlilerinin ve yetkililerin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tuttuğu tutanaklar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dikkate alınarak öğrencinin sınavı geçersiz sayılacaktır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40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13384"/>
          </a:xfrm>
        </p:spPr>
        <p:txBody>
          <a:bodyPr/>
          <a:lstStyle/>
          <a:p>
            <a:r>
              <a:rPr lang="tr-TR" b="1" dirty="0"/>
              <a:t>SINAV İTİRAZLARI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2800" y="1498600"/>
            <a:ext cx="10769601" cy="37973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Sorulara, cevap anahtarlarına ve sonuçlara yapılacak itirazlar, soruların, cevap anahtarlarının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sonuçların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www.meb.gov.tr internet adresinde yayımlanmasından itibaren en geç 5 (beş) iş günü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 ÖDSGM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resmî internet sayfasında yayımlanan sınav itiraz bölümünden elektronik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yapılabilecektir.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915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/>
              <a:t>MERKEZİ SINAVLA ÖĞRENCİ ALAN ORTAÖĞRETİM </a:t>
            </a:r>
            <a:r>
              <a:rPr lang="tr-TR" sz="4000" b="1" dirty="0" smtClean="0"/>
              <a:t>KURUMLARI</a:t>
            </a:r>
            <a:br>
              <a:rPr lang="tr-TR" sz="4000" b="1" dirty="0" smtClean="0"/>
            </a:br>
            <a:r>
              <a:rPr lang="tr-TR" sz="4000" b="1" dirty="0" smtClean="0"/>
              <a:t>(</a:t>
            </a:r>
            <a:r>
              <a:rPr lang="tr-TR" sz="4000" b="1" dirty="0" smtClean="0">
                <a:solidFill>
                  <a:srgbClr val="FF0000"/>
                </a:solidFill>
              </a:rPr>
              <a:t>İZMİR </a:t>
            </a:r>
            <a:r>
              <a:rPr lang="tr-TR" sz="4000" b="1" dirty="0" smtClean="0">
                <a:solidFill>
                  <a:srgbClr val="FF0000"/>
                </a:solidFill>
              </a:rPr>
              <a:t>İLİ İÇİN</a:t>
            </a:r>
            <a:r>
              <a:rPr lang="tr-TR" sz="4000" b="1" dirty="0" smtClean="0"/>
              <a:t>)</a:t>
            </a:r>
            <a:endParaRPr lang="tr-TR" sz="4000" dirty="0"/>
          </a:p>
        </p:txBody>
      </p:sp>
      <p:graphicFrame>
        <p:nvGraphicFramePr>
          <p:cNvPr id="16" name="İçerik Yer Tutucusu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34318"/>
              </p:ext>
            </p:extLst>
          </p:nvPr>
        </p:nvGraphicFramePr>
        <p:xfrm>
          <a:off x="1182756" y="2020187"/>
          <a:ext cx="9561443" cy="4295555"/>
        </p:xfrm>
        <a:graphic>
          <a:graphicData uri="http://schemas.openxmlformats.org/drawingml/2006/table">
            <a:tbl>
              <a:tblPr/>
              <a:tblGrid>
                <a:gridCol w="1048676"/>
                <a:gridCol w="869577"/>
                <a:gridCol w="2315817"/>
                <a:gridCol w="1262270"/>
                <a:gridCol w="1227515"/>
                <a:gridCol w="524337"/>
                <a:gridCol w="539758"/>
                <a:gridCol w="771084"/>
                <a:gridCol w="416386"/>
                <a:gridCol w="586023"/>
              </a:tblGrid>
              <a:tr h="72361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Aliağa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HabaşHamdiBaşaranMeslekiveTeknikAnadoluLisesi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Aliağa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AlpOğuzAnadoluLisesi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580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Bayraklı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BayraklıAliOsmanKonakçıMeslekiveTeknikAnadolu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Lisesi 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Bayraklı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GazeteciÇetinAltanMeslekiveTeknikAnadoluLisesi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03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BergamalıKadriAnadoluİmamHatipLisesi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YusufKemalettinPerinFenLisesi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40535175" y="-323165"/>
            <a:ext cx="52727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48165795" y="-323165"/>
            <a:ext cx="979519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4630227" y="-323165"/>
            <a:ext cx="209905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64680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102514"/>
              </p:ext>
            </p:extLst>
          </p:nvPr>
        </p:nvGraphicFramePr>
        <p:xfrm>
          <a:off x="1024127" y="2295936"/>
          <a:ext cx="9720072" cy="3200400"/>
        </p:xfrm>
        <a:graphic>
          <a:graphicData uri="http://schemas.openxmlformats.org/drawingml/2006/table">
            <a:tbl>
              <a:tblPr/>
              <a:tblGrid>
                <a:gridCol w="1066072"/>
                <a:gridCol w="792149"/>
                <a:gridCol w="2656910"/>
                <a:gridCol w="861542"/>
                <a:gridCol w="1458735"/>
                <a:gridCol w="533035"/>
                <a:gridCol w="548714"/>
                <a:gridCol w="783876"/>
                <a:gridCol w="423293"/>
                <a:gridCol w="595746"/>
              </a:tblGrid>
              <a:tr h="28591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BornovaMimarSinanMeslekiveTeknikAnadoluLisesi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SelçukYaşarBoyacılıkMeslekiveTeknikAnadoluLisesi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BornovaMazharZorluMeslekiveTeknikAnadoluLisesi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BornovaAnadoluLisesi(İngilizce-Almanca-Fransızca)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İzmirFenLisesi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1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Bornova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YunusEmreAnadoluLisesi(İngilizce-Almanca)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937429" y="-323165"/>
            <a:ext cx="200672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88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4784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83745"/>
              </p:ext>
            </p:extLst>
          </p:nvPr>
        </p:nvGraphicFramePr>
        <p:xfrm>
          <a:off x="1024128" y="1431234"/>
          <a:ext cx="9720071" cy="4192008"/>
        </p:xfrm>
        <a:graphic>
          <a:graphicData uri="http://schemas.openxmlformats.org/drawingml/2006/table">
            <a:tbl>
              <a:tblPr/>
              <a:tblGrid>
                <a:gridCol w="1066073"/>
                <a:gridCol w="689812"/>
                <a:gridCol w="2646752"/>
                <a:gridCol w="692562"/>
                <a:gridCol w="1740206"/>
                <a:gridCol w="533036"/>
                <a:gridCol w="548714"/>
                <a:gridCol w="783877"/>
                <a:gridCol w="423293"/>
                <a:gridCol w="595746"/>
              </a:tblGrid>
              <a:tr h="57820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60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İzmirEsnafveSanatkarlarOdalarıBirliğiMeslekiveTeknik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Anadolu</a:t>
                      </a:r>
                      <a:r>
                        <a:rPr lang="tr-TR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luLisesi 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5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BucaKızAnadoluİmamHatipLisesi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0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BucaFatmaSaygınAnadoluLisesi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0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Bucaİnci-ÖzerTırnaklıFenLisesi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0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BucaMehmetAkifErsoySosyalBilimlerLisesi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SosyalBilimlerLisesi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60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Çeşme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ÇeşmeUlusoyDenizcilikTeknolojisiMeslekiveTeknik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Anadolu</a:t>
                      </a:r>
                      <a:r>
                        <a:rPr lang="tr-TR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9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3790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596963"/>
              </p:ext>
            </p:extLst>
          </p:nvPr>
        </p:nvGraphicFramePr>
        <p:xfrm>
          <a:off x="1024128" y="1292089"/>
          <a:ext cx="9859221" cy="3353399"/>
        </p:xfrm>
        <a:graphic>
          <a:graphicData uri="http://schemas.openxmlformats.org/drawingml/2006/table">
            <a:tbl>
              <a:tblPr/>
              <a:tblGrid>
                <a:gridCol w="904063"/>
                <a:gridCol w="735496"/>
                <a:gridCol w="2812774"/>
                <a:gridCol w="715807"/>
                <a:gridCol w="1765119"/>
                <a:gridCol w="540667"/>
                <a:gridCol w="556569"/>
                <a:gridCol w="795099"/>
                <a:gridCol w="429353"/>
                <a:gridCol w="604274"/>
              </a:tblGrid>
              <a:tr h="406799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Çiğli75.YılMeslekiveTeknikAnadoluLisesi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ÇiğliİMKBMeslekiveTeknikAnadoluLisesi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Çiğli 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AbdülhamitHanMeslekiveTeknikAnadoluLisesi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GaziemirŞehitSerhatSığnakMeslekiveTeknikAnadolu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ŞehitMustafaYamanAnadoluİmamHatipLisesi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Var(Erkek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9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GaziemirNevvarSalihİşgörenAnadoluLisesi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3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Ortaöğretime Geçişte Yeni Uygulama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sistemin temel felsefesi sınava girmek isteğe bağlı olacaktır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liseye yerleşmek için bu sınava girmek zorunlu değildir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51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5900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323598"/>
              </p:ext>
            </p:extLst>
          </p:nvPr>
        </p:nvGraphicFramePr>
        <p:xfrm>
          <a:off x="1024124" y="1192695"/>
          <a:ext cx="9720075" cy="4293387"/>
        </p:xfrm>
        <a:graphic>
          <a:graphicData uri="http://schemas.openxmlformats.org/drawingml/2006/table">
            <a:tbl>
              <a:tblPr/>
              <a:tblGrid>
                <a:gridCol w="804676"/>
                <a:gridCol w="951210"/>
                <a:gridCol w="2567242"/>
                <a:gridCol w="772073"/>
                <a:gridCol w="1740206"/>
                <a:gridCol w="533036"/>
                <a:gridCol w="548714"/>
                <a:gridCol w="783877"/>
                <a:gridCol w="423295"/>
                <a:gridCol w="595746"/>
              </a:tblGrid>
              <a:tr h="660521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Güzelbahçe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ŞehitAbdullahTayyipOlçokAnadoluİmamHatipLises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Var(Kız/Er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kek) 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2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Güzelbahçe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Güzelbahçe60.YılAnadoluLisesi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2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KarabağlarAtatürkMeslekiveTeknikAnadoluLisesi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9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HisarAnadoluİmamHatipLisesi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9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NecmettinErbakanAnadoluİmamHatipLisesi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2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İzmirAnadoluLisesi(İngilizce-Almanca)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21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Karabağlar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ÖvgüTerzibaşıoğluAnadoluLisesi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82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90199"/>
              </p:ext>
            </p:extLst>
          </p:nvPr>
        </p:nvGraphicFramePr>
        <p:xfrm>
          <a:off x="1123119" y="2166729"/>
          <a:ext cx="9621080" cy="2816433"/>
        </p:xfrm>
        <a:graphic>
          <a:graphicData uri="http://schemas.openxmlformats.org/drawingml/2006/table">
            <a:tbl>
              <a:tblPr/>
              <a:tblGrid>
                <a:gridCol w="834890"/>
                <a:gridCol w="903112"/>
                <a:gridCol w="2506009"/>
                <a:gridCol w="799298"/>
                <a:gridCol w="1722484"/>
                <a:gridCol w="527607"/>
                <a:gridCol w="543126"/>
                <a:gridCol w="775893"/>
                <a:gridCol w="418982"/>
                <a:gridCol w="589679"/>
              </a:tblGrid>
              <a:tr h="563286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Karşıyaka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ŞehitProf.Dr.İlhanVarankAnadoluİmamHatipLises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049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Karşıyaka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15TemmuzŞehitlerAnadoluLisesi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04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Karşıyaka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KarşıyakaCihatKoraAnadoluLisesi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049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Kemalpaşa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KemalpaşaMopakMeslekiveTeknikAnadoluLisesi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733052" y="-323165"/>
            <a:ext cx="198628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08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88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77204"/>
              </p:ext>
            </p:extLst>
          </p:nvPr>
        </p:nvGraphicFramePr>
        <p:xfrm>
          <a:off x="1024128" y="1162877"/>
          <a:ext cx="9720073" cy="5051763"/>
        </p:xfrm>
        <a:graphic>
          <a:graphicData uri="http://schemas.openxmlformats.org/drawingml/2006/table">
            <a:tbl>
              <a:tblPr/>
              <a:tblGrid>
                <a:gridCol w="1066072"/>
                <a:gridCol w="689812"/>
                <a:gridCol w="2527484"/>
                <a:gridCol w="811831"/>
                <a:gridCol w="1740207"/>
                <a:gridCol w="533037"/>
                <a:gridCol w="548713"/>
                <a:gridCol w="783877"/>
                <a:gridCol w="423294"/>
                <a:gridCol w="595746"/>
              </a:tblGrid>
              <a:tr h="433443"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KonakGöztepeMeslekiveTeknikAnadoluLisesi</a:t>
                      </a:r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Konakİbn-iSinaMeslekiveTeknikAnadoluLisesi</a:t>
                      </a:r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KonakMithatpaşaMeslekiveTeknikAnadoluLisesi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04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KonakNevvarSalihİşgörenEğitimKampüsü-2Meslek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nadoluLisesi 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04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KonakNevvarSalihİşgörenEğitimKampüsü-4Mesleki ve Teknik Anadolu lisesi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nadoluLisesi 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04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ŞehitİdariAtaşeÇağlarYücelMeslekiveTeknik</a:t>
                      </a:r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Anadolu Lisesi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8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ŞehitÖmerHalisdemirKızAnadoluİmamHatip</a:t>
                      </a:r>
                      <a:r>
                        <a:rPr lang="tr-TR" sz="10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KonakÇınarlıMeslekiveTeknikAnadoluLisesi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AtatürkLisesi(İngilizce-Almanca-Fransızca)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İzmirKızLisesi(İngilizce-Almanca)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43"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KonakAnadoluLisesi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00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tr-TR" sz="1000" dirty="0">
                        <a:effectLst/>
                      </a:endParaRPr>
                    </a:p>
                  </a:txBody>
                  <a:tcPr marL="87451" marR="87451" marT="43725" marB="437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47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353170"/>
              </p:ext>
            </p:extLst>
          </p:nvPr>
        </p:nvGraphicFramePr>
        <p:xfrm>
          <a:off x="1024128" y="2156790"/>
          <a:ext cx="10067942" cy="3420732"/>
        </p:xfrm>
        <a:graphic>
          <a:graphicData uri="http://schemas.openxmlformats.org/drawingml/2006/table">
            <a:tbl>
              <a:tblPr/>
              <a:tblGrid>
                <a:gridCol w="1104226"/>
                <a:gridCol w="952776"/>
                <a:gridCol w="2375453"/>
                <a:gridCol w="785191"/>
                <a:gridCol w="1769165"/>
                <a:gridCol w="645338"/>
                <a:gridCol w="568352"/>
                <a:gridCol w="811931"/>
                <a:gridCol w="438443"/>
                <a:gridCol w="617067"/>
              </a:tblGrid>
              <a:tr h="488676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Menderes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MenderesFatma-RamazanBüküşoğluAnadoluLisesi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Menemen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MenemenMeslekiveTeknikAnadoluLisesi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Menemen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ŞehitHakanGülşenAnadoluİmamHatipLisesi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Var(Kız/Er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kek) 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Menemen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ŞehitAhmetÖzsoyFenLisesi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Narlıdere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ArkasNarlıdereMeslekiveTeknikAnadoluLisesi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Ödemiş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ÖdemişAydınoğluMehmetBeyAnadoluİmamHatip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AnadoluİmamHatipLisesi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76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Ödemiş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Ödemiş 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937427" y="-323165"/>
            <a:ext cx="207854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66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972615"/>
              </p:ext>
            </p:extLst>
          </p:nvPr>
        </p:nvGraphicFramePr>
        <p:xfrm>
          <a:off x="1024128" y="2266124"/>
          <a:ext cx="9720071" cy="3174238"/>
        </p:xfrm>
        <a:graphic>
          <a:graphicData uri="http://schemas.openxmlformats.org/drawingml/2006/table">
            <a:tbl>
              <a:tblPr/>
              <a:tblGrid>
                <a:gridCol w="1066073"/>
                <a:gridCol w="689812"/>
                <a:gridCol w="2616935"/>
                <a:gridCol w="722379"/>
                <a:gridCol w="1740206"/>
                <a:gridCol w="533036"/>
                <a:gridCol w="548714"/>
                <a:gridCol w="783877"/>
                <a:gridCol w="423293"/>
                <a:gridCol w="595746"/>
              </a:tblGrid>
              <a:tr h="634848"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Selçuk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SelçukŞehitPolisDemetSezenMeslekiveTeknikAnadolu</a:t>
                      </a:r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Lisesi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7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TireBelginAtilaÇallıoğluFenLisesi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7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TireÖğretmenMelahatAksoySosyalBilimlerLisesi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SosyalBilimlerLisesi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7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Torbalı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TorbalıCumhuriyetMeslekiveTeknikAnadoluLisesi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MTEGM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MeslekiveTeknikAnadoluLisesi</a:t>
                      </a:r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Merkezi/Yerel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7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Torbalı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Torbalı7EylülAnadoluLisesi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78"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Urla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İzmirCengizAytmatovSosyalBilimlerLisesi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OGM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SosyalBilimlerLisesi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Kız-Erkek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 </a:t>
                      </a:r>
                      <a:endParaRPr lang="tr-TR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tr-TR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97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DR. GÜNGÖR ÖZBEK ORTAOKULU 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SINAVA </a:t>
            </a:r>
            <a:r>
              <a:rPr lang="tr-TR" dirty="0"/>
              <a:t>KATILACAK TÜM ÖĞRENCİLERE </a:t>
            </a:r>
          </a:p>
          <a:p>
            <a:pPr algn="ctr"/>
            <a:r>
              <a:rPr lang="tr-TR" dirty="0"/>
              <a:t>BAŞARILAR DİLERİZ…</a:t>
            </a:r>
          </a:p>
          <a:p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5" y="2003954"/>
            <a:ext cx="5189538" cy="3459692"/>
          </a:xfrm>
        </p:spPr>
      </p:pic>
    </p:spTree>
    <p:extLst>
      <p:ext uri="{BB962C8B-B14F-4D97-AF65-F5344CB8AC3E}">
        <p14:creationId xmlns:p14="http://schemas.microsoft.com/office/powerpoint/2010/main" val="9317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Eğitim </a:t>
            </a:r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</a:rPr>
              <a:t>Bölgesi ve </a:t>
            </a:r>
            <a:r>
              <a:rPr lang="tr-TR" sz="3600" b="1" dirty="0">
                <a:solidFill>
                  <a:schemeClr val="tx1"/>
                </a:solidFill>
                <a:latin typeface="Comic Sans MS" pitchFamily="66" charset="0"/>
              </a:rPr>
              <a:t>Sınavsız Mahalli Yerleştirme Sistemi</a:t>
            </a:r>
            <a:endParaRPr lang="tr-TR" sz="3300" b="1" dirty="0">
              <a:latin typeface="Comic Sans MS" pitchFamily="66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738414" y="3071810"/>
            <a:ext cx="3714776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latin typeface="Comic Sans MS" pitchFamily="66" charset="0"/>
              </a:rPr>
              <a:t>Sınavsız Mahalli Yerleştirme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6524628" y="3071810"/>
            <a:ext cx="3929090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latin typeface="Comic Sans MS" pitchFamily="66" charset="0"/>
              </a:rPr>
              <a:t>Sınavlı Yerleştirme</a:t>
            </a:r>
          </a:p>
        </p:txBody>
      </p:sp>
      <p:sp>
        <p:nvSpPr>
          <p:cNvPr id="10" name="9 Sol Ok"/>
          <p:cNvSpPr/>
          <p:nvPr/>
        </p:nvSpPr>
        <p:spPr>
          <a:xfrm rot="18728984">
            <a:off x="4333782" y="2206838"/>
            <a:ext cx="1357322" cy="500066"/>
          </a:xfrm>
          <a:prstGeom prst="leftArrow">
            <a:avLst>
              <a:gd name="adj1" fmla="val 668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ol Ok"/>
          <p:cNvSpPr/>
          <p:nvPr/>
        </p:nvSpPr>
        <p:spPr>
          <a:xfrm rot="13834505">
            <a:off x="7108575" y="2175320"/>
            <a:ext cx="1357322" cy="500066"/>
          </a:xfrm>
          <a:prstGeom prst="leftArrow">
            <a:avLst>
              <a:gd name="adj1" fmla="val 668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1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Sınavsız Mahalli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24126" y="2374900"/>
            <a:ext cx="10316973" cy="304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Öğrenci adresine en yakın liseye yerleşecek (En İyi Okul, Eve En Yakın Okul).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Asıl amaç liselere sınavsız geçişin sağlanması.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Sınava girmeyen öğrenciler okul başarı puanı ile yerleştirilecek.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Bu yerleştirmeler eğitim bölgeleri dikkate alınarak </a:t>
            </a:r>
            <a:r>
              <a:rPr lang="tr-TR" sz="2400" dirty="0" smtClean="0">
                <a:latin typeface="Comic Sans MS" pitchFamily="66" charset="0"/>
              </a:rPr>
              <a:t>yapılacak.</a:t>
            </a:r>
            <a:endParaRPr lang="tr-T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Öğrencilere 5 tercih hakkı sunulacak.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Öğrenciler tercihleri dışında yerleştirilmeyecek.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1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7" y="237744"/>
            <a:ext cx="9720072" cy="1499616"/>
          </a:xfrm>
        </p:spPr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Sınavla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6" y="1616710"/>
            <a:ext cx="9720073" cy="37998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Sınav, tüm il merkezleri ile başvuru sayısına göre gerekli görülen ilçe merkezlerinde, yurt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ise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sınava girecek en az 10 (on) öğrenci olmak kaydıyla belirlenen yurt dışı sınav merkezlerinde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saatiyle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bölüm 09.30’da ve ikinci bölüm 11.30’da başlayacaktır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başvuruları isteğe bağlı olup sınava katılmak isteyenler, başvurularını 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11-18 Nisan 2018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tarihleri arasında elektronik ortam üzerinden öğrenim gördükleri okullara yapacaktır.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Sınavla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4000" dirty="0" smtClean="0"/>
              <a:t>Sınav</a:t>
            </a:r>
            <a:r>
              <a:rPr lang="tr-TR" sz="4000" dirty="0"/>
              <a:t>, 8’inci sınıf öğretim programları esas alınarak yapılacaktır. Sınav, iki bölüm hâlinde </a:t>
            </a:r>
            <a:r>
              <a:rPr lang="tr-TR" sz="4000" dirty="0" smtClean="0"/>
              <a:t>uygulanacak, çoktan </a:t>
            </a:r>
            <a:r>
              <a:rPr lang="tr-TR" sz="4000" dirty="0"/>
              <a:t>seçmeli 90 soru sorulacak ve aynı gün yapılacaktır</a:t>
            </a:r>
            <a:r>
              <a:rPr lang="tr-TR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5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Sınavla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9" y="2286000"/>
            <a:ext cx="4386072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BÖLÜM</a:t>
            </a:r>
          </a:p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 sözel alandan oluşacak ve süresi </a:t>
            </a:r>
            <a: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dakika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olacaktır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112764" y="2298700"/>
            <a:ext cx="4631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BÖLÜM</a:t>
            </a:r>
          </a:p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soru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 sayısal</a:t>
            </a:r>
          </a:p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alandan oluşacak ve süresi </a:t>
            </a:r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dakika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olacaktır.</a:t>
            </a:r>
          </a:p>
          <a:p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Comic Sans MS" pitchFamily="66" charset="0"/>
              </a:rPr>
              <a:t>Sınavla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3839" y="2286000"/>
            <a:ext cx="4386072" cy="40233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1.BÖLÜM  (SÖZEL)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8’inci sınıf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ültürü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Ahlak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ilgisi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nkılap Tarihi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Atatürkçülük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Dil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yöneltilecektir.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662928" y="2286000"/>
            <a:ext cx="4703571" cy="2705100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.BÖLÜM  (SAYISAL)</a:t>
            </a: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8’inci sınıf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 Bilimleri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 yöneltilecektir.</a:t>
            </a:r>
          </a:p>
        </p:txBody>
      </p:sp>
    </p:spTree>
    <p:extLst>
      <p:ext uri="{BB962C8B-B14F-4D97-AF65-F5344CB8AC3E}">
        <p14:creationId xmlns:p14="http://schemas.microsoft.com/office/powerpoint/2010/main" val="27443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407</TotalTime>
  <Words>1855</Words>
  <Application>Microsoft Office PowerPoint</Application>
  <PresentationFormat>Geniş ekran</PresentationFormat>
  <Paragraphs>739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4" baseType="lpstr">
      <vt:lpstr>Arial</vt:lpstr>
      <vt:lpstr>Calibri</vt:lpstr>
      <vt:lpstr>Century Gothic</vt:lpstr>
      <vt:lpstr>Comic Sans MS</vt:lpstr>
      <vt:lpstr>Times New Roman</vt:lpstr>
      <vt:lpstr>Tw Cen MT</vt:lpstr>
      <vt:lpstr>Wingdings</vt:lpstr>
      <vt:lpstr>Wingdings 3</vt:lpstr>
      <vt:lpstr>İyon Toplantı Odası</vt:lpstr>
      <vt:lpstr>ORTAÖĞRETİME GEÇİŞTE  MERKEZİ SINAV</vt:lpstr>
      <vt:lpstr>Ortaöğretime Geçişte Yeni Uygulama</vt:lpstr>
      <vt:lpstr>Ortaöğretime Geçişte Yeni Uygulama</vt:lpstr>
      <vt:lpstr>Eğitim Bölgesi ve Sınavsız Mahalli Yerleştirme Sistemi</vt:lpstr>
      <vt:lpstr>Sınavsız Mahalli Yerleştirme</vt:lpstr>
      <vt:lpstr>Sınavla Yerleştirme</vt:lpstr>
      <vt:lpstr>Sınavla Yerleştirme</vt:lpstr>
      <vt:lpstr>Sınavla Yerleştirme</vt:lpstr>
      <vt:lpstr>Sınavla Yerleştirme</vt:lpstr>
      <vt:lpstr>Sınavla Yerleştirme</vt:lpstr>
      <vt:lpstr>BAŞVURU İŞLEMLERİ</vt:lpstr>
      <vt:lpstr>SINAV GİRİŞ BELGESİ</vt:lpstr>
      <vt:lpstr>ÖZEL EĞİTİM İHTİYACI OLAN ÖĞRENCİLERLE İLGİLİ İŞLEMLER</vt:lpstr>
      <vt:lpstr>SINAV KAPSAMI</vt:lpstr>
      <vt:lpstr>SINAVIN UYGULANMASI</vt:lpstr>
      <vt:lpstr>SINAVIN UYGULANMASI</vt:lpstr>
      <vt:lpstr>SINAVIN UYGULANMASI</vt:lpstr>
      <vt:lpstr>SINAVIN UYGULANMASI</vt:lpstr>
      <vt:lpstr>SINAVIN UYGULANMASI</vt:lpstr>
      <vt:lpstr>SINAVIN DEĞERLENDİRİLMESİ</vt:lpstr>
      <vt:lpstr>SINAVIN DEĞERLENDİRİLMESİ</vt:lpstr>
      <vt:lpstr>SINAV SONUÇLARININ BİLDİRİLMESİ</vt:lpstr>
      <vt:lpstr>SINAVIN GEÇERSİZ SAYILACAĞI DURUMLAR</vt:lpstr>
      <vt:lpstr>SINAVIN GEÇERSİZ SAYILACAĞI DURUMLAR</vt:lpstr>
      <vt:lpstr>SINAV İTİRAZLARI</vt:lpstr>
      <vt:lpstr>MERKEZİ SINAVLA ÖĞRENCİ ALAN ORTAÖĞRETİM KURUMLARI (İZMİR İLİ İÇİN)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DR. GÜNGÖR ÖZBEK ORTAOKULU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lgs</dc:title>
  <dc:creator>ALTINORDU RAM</dc:creator>
  <cp:lastModifiedBy>Rehberlik</cp:lastModifiedBy>
  <cp:revision>29</cp:revision>
  <dcterms:created xsi:type="dcterms:W3CDTF">2018-04-11T05:59:30Z</dcterms:created>
  <dcterms:modified xsi:type="dcterms:W3CDTF">2018-04-25T09:22:16Z</dcterms:modified>
</cp:coreProperties>
</file>